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4" r:id="rId3"/>
    <p:sldId id="257" r:id="rId4"/>
    <p:sldId id="259" r:id="rId5"/>
    <p:sldId id="263" r:id="rId6"/>
    <p:sldId id="272" r:id="rId7"/>
    <p:sldId id="273" r:id="rId8"/>
    <p:sldId id="265" r:id="rId9"/>
    <p:sldId id="267" r:id="rId10"/>
    <p:sldId id="269" r:id="rId11"/>
    <p:sldId id="276"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iddiqui" initials="S" lastIdx="0"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A63FC5-07DE-2C44-833D-5FC4B60E2128}" type="doc">
      <dgm:prSet loTypeId="urn:microsoft.com/office/officeart/2005/8/layout/cycle1" loCatId="cycle" qsTypeId="urn:microsoft.com/office/officeart/2005/8/quickstyle/simple4" qsCatId="simple" csTypeId="urn:microsoft.com/office/officeart/2005/8/colors/accent1_2" csCatId="accent1" phldr="1"/>
      <dgm:spPr/>
      <dgm:t>
        <a:bodyPr/>
        <a:lstStyle/>
        <a:p>
          <a:endParaRPr lang="en-US"/>
        </a:p>
      </dgm:t>
    </dgm:pt>
    <dgm:pt modelId="{885100E3-E29A-BF40-8A3B-396875FB7452}">
      <dgm:prSet phldrT="[Text]" custT="1"/>
      <dgm:spPr/>
      <dgm:t>
        <a:bodyPr/>
        <a:lstStyle/>
        <a:p>
          <a:r>
            <a:rPr lang="en-US" sz="1800" dirty="0" smtClean="0"/>
            <a:t>Training</a:t>
          </a:r>
          <a:endParaRPr lang="en-US" sz="1800" dirty="0"/>
        </a:p>
      </dgm:t>
    </dgm:pt>
    <dgm:pt modelId="{959520AF-34E8-FB42-8F03-29C664E998CA}" type="parTrans" cxnId="{5A92557B-EEC6-5A4C-9F95-77D04AD8BE60}">
      <dgm:prSet/>
      <dgm:spPr/>
      <dgm:t>
        <a:bodyPr/>
        <a:lstStyle/>
        <a:p>
          <a:endParaRPr lang="en-US"/>
        </a:p>
      </dgm:t>
    </dgm:pt>
    <dgm:pt modelId="{F61CF332-076D-264E-83C4-A034E9C092B5}" type="sibTrans" cxnId="{5A92557B-EEC6-5A4C-9F95-77D04AD8BE60}">
      <dgm:prSet/>
      <dgm:spPr>
        <a:solidFill>
          <a:schemeClr val="accent3"/>
        </a:solidFill>
        <a:ln>
          <a:solidFill>
            <a:schemeClr val="tx1"/>
          </a:solidFill>
        </a:ln>
        <a:effectLst/>
      </dgm:spPr>
      <dgm:t>
        <a:bodyPr/>
        <a:lstStyle/>
        <a:p>
          <a:endParaRPr lang="en-US" sz="1200"/>
        </a:p>
      </dgm:t>
    </dgm:pt>
    <dgm:pt modelId="{6FC1A996-12B6-F54F-92E6-06883A380DBE}">
      <dgm:prSet phldrT="[Text]" custT="1"/>
      <dgm:spPr/>
      <dgm:t>
        <a:bodyPr/>
        <a:lstStyle/>
        <a:p>
          <a:r>
            <a:rPr lang="en-US" sz="1800" dirty="0" smtClean="0"/>
            <a:t>Teacher </a:t>
          </a:r>
        </a:p>
        <a:p>
          <a:r>
            <a:rPr lang="en-US" sz="1800" dirty="0" smtClean="0"/>
            <a:t>Performance Management </a:t>
          </a:r>
          <a:endParaRPr lang="en-US" sz="1800" dirty="0"/>
        </a:p>
      </dgm:t>
    </dgm:pt>
    <dgm:pt modelId="{FB9B93C0-3D18-BD44-AEC2-7459B4A51A73}" type="parTrans" cxnId="{D640A805-E53D-0B42-9FF9-759BAF526766}">
      <dgm:prSet/>
      <dgm:spPr/>
      <dgm:t>
        <a:bodyPr/>
        <a:lstStyle/>
        <a:p>
          <a:endParaRPr lang="en-US"/>
        </a:p>
      </dgm:t>
    </dgm:pt>
    <dgm:pt modelId="{FFBD7356-05BC-464C-BC0F-40C0C522F039}" type="sibTrans" cxnId="{D640A805-E53D-0B42-9FF9-759BAF526766}">
      <dgm:prSet/>
      <dgm:spPr>
        <a:solidFill>
          <a:schemeClr val="accent3"/>
        </a:solidFill>
        <a:ln>
          <a:solidFill>
            <a:schemeClr val="tx1"/>
          </a:solidFill>
        </a:ln>
        <a:effectLst/>
      </dgm:spPr>
      <dgm:t>
        <a:bodyPr/>
        <a:lstStyle/>
        <a:p>
          <a:endParaRPr lang="en-US" sz="1200"/>
        </a:p>
      </dgm:t>
    </dgm:pt>
    <dgm:pt modelId="{54EA99D3-E932-7740-AB99-5C969BFA6F1D}" type="pres">
      <dgm:prSet presAssocID="{72A63FC5-07DE-2C44-833D-5FC4B60E2128}" presName="cycle" presStyleCnt="0">
        <dgm:presLayoutVars>
          <dgm:dir/>
          <dgm:resizeHandles val="exact"/>
        </dgm:presLayoutVars>
      </dgm:prSet>
      <dgm:spPr/>
      <dgm:t>
        <a:bodyPr/>
        <a:lstStyle/>
        <a:p>
          <a:endParaRPr lang="en-US"/>
        </a:p>
      </dgm:t>
    </dgm:pt>
    <dgm:pt modelId="{326E4F8A-04B4-7947-BB9D-8FE2ABB4B06F}" type="pres">
      <dgm:prSet presAssocID="{885100E3-E29A-BF40-8A3B-396875FB7452}" presName="dummy" presStyleCnt="0"/>
      <dgm:spPr/>
    </dgm:pt>
    <dgm:pt modelId="{77575AB8-8C30-F245-AF98-E581882300FF}" type="pres">
      <dgm:prSet presAssocID="{885100E3-E29A-BF40-8A3B-396875FB7452}" presName="node" presStyleLbl="revTx" presStyleIdx="0" presStyleCnt="2" custRadScaleRad="112391" custRadScaleInc="-10907">
        <dgm:presLayoutVars>
          <dgm:bulletEnabled val="1"/>
        </dgm:presLayoutVars>
      </dgm:prSet>
      <dgm:spPr/>
      <dgm:t>
        <a:bodyPr/>
        <a:lstStyle/>
        <a:p>
          <a:endParaRPr lang="en-US"/>
        </a:p>
      </dgm:t>
    </dgm:pt>
    <dgm:pt modelId="{5B477DB2-382F-A347-8FEC-80F6D7332CFB}" type="pres">
      <dgm:prSet presAssocID="{F61CF332-076D-264E-83C4-A034E9C092B5}" presName="sibTrans" presStyleLbl="node1" presStyleIdx="0" presStyleCnt="2" custScaleY="85849" custLinFactNeighborX="1968" custLinFactNeighborY="3484"/>
      <dgm:spPr/>
      <dgm:t>
        <a:bodyPr/>
        <a:lstStyle/>
        <a:p>
          <a:endParaRPr lang="en-US"/>
        </a:p>
      </dgm:t>
    </dgm:pt>
    <dgm:pt modelId="{818B4F52-54B6-524F-9DEC-05F90DAB3146}" type="pres">
      <dgm:prSet presAssocID="{6FC1A996-12B6-F54F-92E6-06883A380DBE}" presName="dummy" presStyleCnt="0"/>
      <dgm:spPr/>
    </dgm:pt>
    <dgm:pt modelId="{1924AA87-D401-4A41-A0A0-4704473041FC}" type="pres">
      <dgm:prSet presAssocID="{6FC1A996-12B6-F54F-92E6-06883A380DBE}" presName="node" presStyleLbl="revTx" presStyleIdx="1" presStyleCnt="2" custRadScaleRad="100624" custRadScaleInc="9630">
        <dgm:presLayoutVars>
          <dgm:bulletEnabled val="1"/>
        </dgm:presLayoutVars>
      </dgm:prSet>
      <dgm:spPr/>
      <dgm:t>
        <a:bodyPr/>
        <a:lstStyle/>
        <a:p>
          <a:endParaRPr lang="en-US"/>
        </a:p>
      </dgm:t>
    </dgm:pt>
    <dgm:pt modelId="{972B0EE6-58C2-5743-B304-5B3D3A178C3C}" type="pres">
      <dgm:prSet presAssocID="{FFBD7356-05BC-464C-BC0F-40C0C522F039}" presName="sibTrans" presStyleLbl="node1" presStyleIdx="1" presStyleCnt="2" custLinFactNeighborX="2082" custLinFactNeighborY="-19428"/>
      <dgm:spPr/>
      <dgm:t>
        <a:bodyPr/>
        <a:lstStyle/>
        <a:p>
          <a:endParaRPr lang="en-US"/>
        </a:p>
      </dgm:t>
    </dgm:pt>
  </dgm:ptLst>
  <dgm:cxnLst>
    <dgm:cxn modelId="{F42A0A2B-1067-44AE-9353-1BF76E0AE548}" type="presOf" srcId="{6FC1A996-12B6-F54F-92E6-06883A380DBE}" destId="{1924AA87-D401-4A41-A0A0-4704473041FC}" srcOrd="0" destOrd="0" presId="urn:microsoft.com/office/officeart/2005/8/layout/cycle1"/>
    <dgm:cxn modelId="{5A92557B-EEC6-5A4C-9F95-77D04AD8BE60}" srcId="{72A63FC5-07DE-2C44-833D-5FC4B60E2128}" destId="{885100E3-E29A-BF40-8A3B-396875FB7452}" srcOrd="0" destOrd="0" parTransId="{959520AF-34E8-FB42-8F03-29C664E998CA}" sibTransId="{F61CF332-076D-264E-83C4-A034E9C092B5}"/>
    <dgm:cxn modelId="{5CB752A2-E685-4259-BF7F-452ECA6B6C36}" type="presOf" srcId="{72A63FC5-07DE-2C44-833D-5FC4B60E2128}" destId="{54EA99D3-E932-7740-AB99-5C969BFA6F1D}" srcOrd="0" destOrd="0" presId="urn:microsoft.com/office/officeart/2005/8/layout/cycle1"/>
    <dgm:cxn modelId="{D640A805-E53D-0B42-9FF9-759BAF526766}" srcId="{72A63FC5-07DE-2C44-833D-5FC4B60E2128}" destId="{6FC1A996-12B6-F54F-92E6-06883A380DBE}" srcOrd="1" destOrd="0" parTransId="{FB9B93C0-3D18-BD44-AEC2-7459B4A51A73}" sibTransId="{FFBD7356-05BC-464C-BC0F-40C0C522F039}"/>
    <dgm:cxn modelId="{D1C29655-62A5-4A5A-8EC8-B072F0253555}" type="presOf" srcId="{885100E3-E29A-BF40-8A3B-396875FB7452}" destId="{77575AB8-8C30-F245-AF98-E581882300FF}" srcOrd="0" destOrd="0" presId="urn:microsoft.com/office/officeart/2005/8/layout/cycle1"/>
    <dgm:cxn modelId="{9AB0383D-EDFA-44D2-A197-1780A6BE56ED}" type="presOf" srcId="{F61CF332-076D-264E-83C4-A034E9C092B5}" destId="{5B477DB2-382F-A347-8FEC-80F6D7332CFB}" srcOrd="0" destOrd="0" presId="urn:microsoft.com/office/officeart/2005/8/layout/cycle1"/>
    <dgm:cxn modelId="{0153A8BB-CCC3-4839-B93A-5694DADF2E98}" type="presOf" srcId="{FFBD7356-05BC-464C-BC0F-40C0C522F039}" destId="{972B0EE6-58C2-5743-B304-5B3D3A178C3C}" srcOrd="0" destOrd="0" presId="urn:microsoft.com/office/officeart/2005/8/layout/cycle1"/>
    <dgm:cxn modelId="{CCCA6925-A0AA-475E-B881-0D14A4B33DCA}" type="presParOf" srcId="{54EA99D3-E932-7740-AB99-5C969BFA6F1D}" destId="{326E4F8A-04B4-7947-BB9D-8FE2ABB4B06F}" srcOrd="0" destOrd="0" presId="urn:microsoft.com/office/officeart/2005/8/layout/cycle1"/>
    <dgm:cxn modelId="{E6A0DFF6-7085-4B69-A0F4-70DC3BDAA922}" type="presParOf" srcId="{54EA99D3-E932-7740-AB99-5C969BFA6F1D}" destId="{77575AB8-8C30-F245-AF98-E581882300FF}" srcOrd="1" destOrd="0" presId="urn:microsoft.com/office/officeart/2005/8/layout/cycle1"/>
    <dgm:cxn modelId="{2B0EFAAD-2988-4432-AAA2-74DCEDB207CE}" type="presParOf" srcId="{54EA99D3-E932-7740-AB99-5C969BFA6F1D}" destId="{5B477DB2-382F-A347-8FEC-80F6D7332CFB}" srcOrd="2" destOrd="0" presId="urn:microsoft.com/office/officeart/2005/8/layout/cycle1"/>
    <dgm:cxn modelId="{5F1BC10A-9A59-4353-82C8-96A7C682F0FE}" type="presParOf" srcId="{54EA99D3-E932-7740-AB99-5C969BFA6F1D}" destId="{818B4F52-54B6-524F-9DEC-05F90DAB3146}" srcOrd="3" destOrd="0" presId="urn:microsoft.com/office/officeart/2005/8/layout/cycle1"/>
    <dgm:cxn modelId="{CF4B2618-B487-4477-87A2-CCBC210D1225}" type="presParOf" srcId="{54EA99D3-E932-7740-AB99-5C969BFA6F1D}" destId="{1924AA87-D401-4A41-A0A0-4704473041FC}" srcOrd="4" destOrd="0" presId="urn:microsoft.com/office/officeart/2005/8/layout/cycle1"/>
    <dgm:cxn modelId="{3FFA9E25-54F1-4DFC-821C-8C73957C915D}" type="presParOf" srcId="{54EA99D3-E932-7740-AB99-5C969BFA6F1D}" destId="{972B0EE6-58C2-5743-B304-5B3D3A178C3C}" srcOrd="5" destOrd="0" presId="urn:microsoft.com/office/officeart/2005/8/layout/cycle1"/>
  </dgm:cxnLst>
  <dgm:bg/>
  <dgm:whole/>
</dgm:dataModel>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46E583-E42F-4DFD-A689-C448A83B3680}" type="datetimeFigureOut">
              <a:rPr lang="en-US" smtClean="0"/>
              <a:pPr/>
              <a:t>9/16/2014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AA91B3-4292-4171-BC6F-DF5BBB50D06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A20B84-57A5-4F4C-A6EF-337966B7E951}"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A20B84-57A5-4F4C-A6EF-337966B7E951}"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A20B84-57A5-4F4C-A6EF-337966B7E951}"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A20B84-57A5-4F4C-A6EF-337966B7E951}"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A20B84-57A5-4F4C-A6EF-337966B7E951}" type="datetimeFigureOut">
              <a:rPr lang="en-US" smtClean="0"/>
              <a:pPr/>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A20B84-57A5-4F4C-A6EF-337966B7E951}"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A20B84-57A5-4F4C-A6EF-337966B7E951}" type="datetimeFigureOut">
              <a:rPr lang="en-US" smtClean="0"/>
              <a:pPr/>
              <a:t>9/16/2014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A20B84-57A5-4F4C-A6EF-337966B7E951}" type="datetimeFigureOut">
              <a:rPr lang="en-US" smtClean="0"/>
              <a:pPr/>
              <a:t>9/16/2014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A20B84-57A5-4F4C-A6EF-337966B7E951}" type="datetimeFigureOut">
              <a:rPr lang="en-US" smtClean="0"/>
              <a:pPr/>
              <a:t>9/16/2014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A20B84-57A5-4F4C-A6EF-337966B7E951}"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A20B84-57A5-4F4C-A6EF-337966B7E951}" type="datetimeFigureOut">
              <a:rPr lang="en-US" smtClean="0"/>
              <a:pPr/>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0319F3-1C09-4760-A3EE-A60E4B711B5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A20B84-57A5-4F4C-A6EF-337966B7E951}" type="datetimeFigureOut">
              <a:rPr lang="en-US" smtClean="0"/>
              <a:pPr/>
              <a:t>9/16/2014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0319F3-1C09-4760-A3EE-A60E4B711B5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4114799"/>
          </a:xfrm>
        </p:spPr>
        <p:txBody>
          <a:bodyPr>
            <a:normAutofit fontScale="90000"/>
          </a:bodyPr>
          <a:lstStyle/>
          <a:p>
            <a:r>
              <a:rPr lang="en-US" sz="2700" b="1" dirty="0" smtClean="0"/>
              <a:t>Right </a:t>
            </a:r>
            <a:r>
              <a:rPr lang="en-US" sz="2700" b="1" dirty="0"/>
              <a:t>to Education &amp;</a:t>
            </a:r>
            <a:r>
              <a:rPr lang="en-US" sz="2700" dirty="0"/>
              <a:t/>
            </a:r>
            <a:br>
              <a:rPr lang="en-US" sz="2700" dirty="0"/>
            </a:br>
            <a:r>
              <a:rPr lang="en-US" sz="2700" b="1" dirty="0"/>
              <a:t>Early Childhood Education and Development;</a:t>
            </a:r>
            <a:r>
              <a:rPr lang="en-US" sz="2700" dirty="0"/>
              <a:t/>
            </a:r>
            <a:br>
              <a:rPr lang="en-US" sz="2700" dirty="0"/>
            </a:br>
            <a:r>
              <a:rPr lang="en-US" sz="2700" i="1" dirty="0"/>
              <a:t>Foundation for Quality Learning –</a:t>
            </a:r>
            <a:r>
              <a:rPr lang="en-US" sz="2700" dirty="0"/>
              <a:t/>
            </a:r>
            <a:br>
              <a:rPr lang="en-US" sz="2700" dirty="0"/>
            </a:br>
            <a:r>
              <a:rPr lang="en-US" sz="2700" i="1" dirty="0"/>
              <a:t>Evidence from South Asia</a:t>
            </a:r>
            <a:r>
              <a:rPr lang="en-US" dirty="0"/>
              <a:t/>
            </a:r>
            <a:br>
              <a:rPr lang="en-US" dirty="0"/>
            </a:br>
            <a:r>
              <a:rPr lang="en-US" dirty="0" smtClean="0"/>
              <a:t/>
            </a:r>
            <a:br>
              <a:rPr lang="en-US" dirty="0" smtClean="0"/>
            </a:br>
            <a:r>
              <a:rPr lang="en-US" sz="4900" dirty="0" smtClean="0"/>
              <a:t>Presentation</a:t>
            </a:r>
            <a:r>
              <a:rPr lang="en-US" sz="4900" dirty="0" smtClean="0"/>
              <a:t>:</a:t>
            </a:r>
            <a:r>
              <a:rPr lang="en-US" sz="4900" dirty="0"/>
              <a:t/>
            </a:r>
            <a:br>
              <a:rPr lang="en-US" sz="4900" dirty="0"/>
            </a:br>
            <a:r>
              <a:rPr lang="en-US" sz="4900" dirty="0" smtClean="0"/>
              <a:t>“Teacher </a:t>
            </a:r>
            <a:r>
              <a:rPr lang="en-US" sz="4900" dirty="0"/>
              <a:t>Preparation in ECE in Sindh </a:t>
            </a:r>
            <a:r>
              <a:rPr lang="en-US" sz="4900" dirty="0" smtClean="0"/>
              <a:t>Province”</a:t>
            </a:r>
            <a:endParaRPr lang="en-US" sz="4900" dirty="0"/>
          </a:p>
        </p:txBody>
      </p:sp>
      <p:sp>
        <p:nvSpPr>
          <p:cNvPr id="3" name="Subtitle 2"/>
          <p:cNvSpPr>
            <a:spLocks noGrp="1"/>
          </p:cNvSpPr>
          <p:nvPr>
            <p:ph type="subTitle" idx="1"/>
          </p:nvPr>
        </p:nvSpPr>
        <p:spPr>
          <a:xfrm>
            <a:off x="1371600" y="5181600"/>
            <a:ext cx="6400800" cy="1295400"/>
          </a:xfrm>
        </p:spPr>
        <p:txBody>
          <a:bodyPr>
            <a:noAutofit/>
          </a:bodyPr>
          <a:lstStyle/>
          <a:p>
            <a:r>
              <a:rPr lang="en-US" sz="2400" b="1" dirty="0" err="1" smtClean="0">
                <a:solidFill>
                  <a:schemeClr val="tx1"/>
                </a:solidFill>
              </a:rPr>
              <a:t>Qamar</a:t>
            </a:r>
            <a:r>
              <a:rPr lang="en-US" sz="2400" b="1" dirty="0" smtClean="0">
                <a:solidFill>
                  <a:schemeClr val="tx1"/>
                </a:solidFill>
              </a:rPr>
              <a:t> </a:t>
            </a:r>
            <a:r>
              <a:rPr lang="en-US" sz="2400" b="1" dirty="0" err="1" smtClean="0">
                <a:solidFill>
                  <a:schemeClr val="tx1"/>
                </a:solidFill>
              </a:rPr>
              <a:t>Shahid</a:t>
            </a:r>
            <a:r>
              <a:rPr lang="en-US" sz="2400" b="1" dirty="0" smtClean="0">
                <a:solidFill>
                  <a:schemeClr val="tx1"/>
                </a:solidFill>
              </a:rPr>
              <a:t> </a:t>
            </a:r>
            <a:r>
              <a:rPr lang="en-US" sz="2400" b="1" dirty="0" err="1" smtClean="0">
                <a:solidFill>
                  <a:schemeClr val="tx1"/>
                </a:solidFill>
              </a:rPr>
              <a:t>Siddiqui</a:t>
            </a:r>
            <a:endParaRPr lang="en-US" sz="2400" b="1" dirty="0" smtClean="0">
              <a:solidFill>
                <a:schemeClr val="tx1"/>
              </a:solidFill>
            </a:endParaRPr>
          </a:p>
          <a:p>
            <a:r>
              <a:rPr lang="en-US" sz="2400" b="1" dirty="0" smtClean="0">
                <a:solidFill>
                  <a:schemeClr val="tx1"/>
                </a:solidFill>
              </a:rPr>
              <a:t>Director General </a:t>
            </a:r>
          </a:p>
          <a:p>
            <a:r>
              <a:rPr lang="en-US" sz="2400" b="1" dirty="0" smtClean="0">
                <a:solidFill>
                  <a:schemeClr val="tx1"/>
                </a:solidFill>
              </a:rPr>
              <a:t>PITE Sindh</a:t>
            </a:r>
            <a:endParaRPr lang="en-US" sz="24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ECE Teachers Preparation in Sindh province – opportunities</a:t>
            </a:r>
            <a:endParaRPr lang="en-US" dirty="0"/>
          </a:p>
        </p:txBody>
      </p:sp>
      <p:sp>
        <p:nvSpPr>
          <p:cNvPr id="3" name="Content Placeholder 2"/>
          <p:cNvSpPr>
            <a:spLocks noGrp="1"/>
          </p:cNvSpPr>
          <p:nvPr>
            <p:ph idx="1"/>
          </p:nvPr>
        </p:nvSpPr>
        <p:spPr>
          <a:xfrm>
            <a:off x="457200" y="1676400"/>
            <a:ext cx="8229600" cy="4800600"/>
          </a:xfrm>
        </p:spPr>
        <p:txBody>
          <a:bodyPr>
            <a:normAutofit fontScale="92500" lnSpcReduction="20000"/>
          </a:bodyPr>
          <a:lstStyle/>
          <a:p>
            <a:r>
              <a:rPr lang="en-US" dirty="0" smtClean="0"/>
              <a:t>ELD committed for ECE, created 8000 ECE teachers vacancies. </a:t>
            </a:r>
          </a:p>
          <a:p>
            <a:r>
              <a:rPr lang="en-US" dirty="0" smtClean="0"/>
              <a:t>SESP (2014-18) with focus on ECE has been approved</a:t>
            </a:r>
          </a:p>
          <a:p>
            <a:r>
              <a:rPr lang="en-US" dirty="0" smtClean="0"/>
              <a:t>ECE Curriculum is available. </a:t>
            </a:r>
          </a:p>
          <a:p>
            <a:r>
              <a:rPr lang="en-US" dirty="0" smtClean="0"/>
              <a:t>ECE Teacher Guides (Developed by PITE in Sindhi and Urdu versions with the support of TRC and UNESCO)</a:t>
            </a:r>
          </a:p>
          <a:p>
            <a:r>
              <a:rPr lang="en-US" dirty="0" smtClean="0"/>
              <a:t>NPSTP 2009 is available</a:t>
            </a:r>
          </a:p>
          <a:p>
            <a:r>
              <a:rPr lang="en-US" dirty="0" smtClean="0"/>
              <a:t>PITE, GECEs, TRCs are functional.   </a:t>
            </a:r>
          </a:p>
          <a:p>
            <a:pPr>
              <a:buNone/>
            </a:pPr>
            <a:r>
              <a:rPr lang="en-US" dirty="0" smtClean="0"/>
              <a:t> </a:t>
            </a:r>
          </a:p>
          <a:p>
            <a:pPr>
              <a:buNone/>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ECE Teacher Prep. </a:t>
            </a:r>
            <a:endParaRPr lang="en-US" dirty="0"/>
          </a:p>
        </p:txBody>
      </p:sp>
      <p:graphicFrame>
        <p:nvGraphicFramePr>
          <p:cNvPr id="5" name="Content Placeholder 44"/>
          <p:cNvGraphicFramePr>
            <a:graphicFrameLocks noGrp="1"/>
          </p:cNvGraphicFramePr>
          <p:nvPr>
            <p:ph sz="half" idx="1"/>
          </p:nvPr>
        </p:nvGraphicFramePr>
        <p:xfrm>
          <a:off x="2286000" y="1676400"/>
          <a:ext cx="54102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Oval 5"/>
          <p:cNvSpPr/>
          <p:nvPr/>
        </p:nvSpPr>
        <p:spPr>
          <a:xfrm>
            <a:off x="4114800" y="2438400"/>
            <a:ext cx="2057400" cy="2209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ECE Teacher</a:t>
            </a:r>
            <a:endParaRPr lang="en-US" dirty="0"/>
          </a:p>
        </p:txBody>
      </p:sp>
      <p:sp>
        <p:nvSpPr>
          <p:cNvPr id="9" name="Oval Callout 8"/>
          <p:cNvSpPr/>
          <p:nvPr/>
        </p:nvSpPr>
        <p:spPr>
          <a:xfrm>
            <a:off x="6934200" y="762000"/>
            <a:ext cx="1828800" cy="612648"/>
          </a:xfrm>
          <a:prstGeom prst="wedgeEllipseCallout">
            <a:avLst>
              <a:gd name="adj1" fmla="val -64678"/>
              <a:gd name="adj2" fmla="val 3931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Curriculum</a:t>
            </a:r>
            <a:endParaRPr lang="en-US" dirty="0"/>
          </a:p>
        </p:txBody>
      </p:sp>
      <p:sp>
        <p:nvSpPr>
          <p:cNvPr id="10" name="Oval Callout 9"/>
          <p:cNvSpPr/>
          <p:nvPr/>
        </p:nvSpPr>
        <p:spPr>
          <a:xfrm>
            <a:off x="7315200" y="2590800"/>
            <a:ext cx="1828800" cy="612648"/>
          </a:xfrm>
          <a:prstGeom prst="wedgeEllipseCallout">
            <a:avLst>
              <a:gd name="adj1" fmla="val -68526"/>
              <a:gd name="adj2" fmla="val 11072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Training Manual</a:t>
            </a:r>
            <a:endParaRPr lang="en-US" dirty="0"/>
          </a:p>
        </p:txBody>
      </p:sp>
      <p:sp>
        <p:nvSpPr>
          <p:cNvPr id="11" name="Oval Callout 10"/>
          <p:cNvSpPr/>
          <p:nvPr/>
        </p:nvSpPr>
        <p:spPr>
          <a:xfrm>
            <a:off x="6019800" y="5943600"/>
            <a:ext cx="1828800" cy="612648"/>
          </a:xfrm>
          <a:prstGeom prst="wedgeEllipseCallout">
            <a:avLst>
              <a:gd name="adj1" fmla="val -6218"/>
              <a:gd name="adj2" fmla="val -37837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QA</a:t>
            </a:r>
            <a:endParaRPr lang="en-US" dirty="0"/>
          </a:p>
        </p:txBody>
      </p:sp>
      <p:sp>
        <p:nvSpPr>
          <p:cNvPr id="12" name="Oval Callout 11"/>
          <p:cNvSpPr/>
          <p:nvPr/>
        </p:nvSpPr>
        <p:spPr>
          <a:xfrm>
            <a:off x="381000" y="5562600"/>
            <a:ext cx="1981200" cy="685800"/>
          </a:xfrm>
          <a:prstGeom prst="wedgeEllipseCallout">
            <a:avLst>
              <a:gd name="adj1" fmla="val 55321"/>
              <a:gd name="adj2" fmla="val -2606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Performance Monitoring</a:t>
            </a:r>
            <a:endParaRPr lang="en-US" dirty="0"/>
          </a:p>
        </p:txBody>
      </p:sp>
      <p:sp>
        <p:nvSpPr>
          <p:cNvPr id="13" name="Oval Callout 12"/>
          <p:cNvSpPr/>
          <p:nvPr/>
        </p:nvSpPr>
        <p:spPr>
          <a:xfrm>
            <a:off x="304800" y="3810000"/>
            <a:ext cx="1752600" cy="685800"/>
          </a:xfrm>
          <a:prstGeom prst="wedgeEllipseCallout">
            <a:avLst>
              <a:gd name="adj1" fmla="val 76036"/>
              <a:gd name="adj2" fmla="val -432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Support</a:t>
            </a:r>
            <a:endParaRPr lang="en-US" dirty="0"/>
          </a:p>
        </p:txBody>
      </p:sp>
      <p:sp>
        <p:nvSpPr>
          <p:cNvPr id="14" name="Oval Callout 13"/>
          <p:cNvSpPr/>
          <p:nvPr/>
        </p:nvSpPr>
        <p:spPr>
          <a:xfrm>
            <a:off x="304800" y="2514600"/>
            <a:ext cx="2057400" cy="838200"/>
          </a:xfrm>
          <a:prstGeom prst="wedgeEllipseCallout">
            <a:avLst>
              <a:gd name="adj1" fmla="val 59641"/>
              <a:gd name="adj2" fmla="val 10242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Record Maintenance</a:t>
            </a:r>
            <a:endParaRPr lang="en-US" dirty="0"/>
          </a:p>
        </p:txBody>
      </p:sp>
      <p:sp>
        <p:nvSpPr>
          <p:cNvPr id="15" name="Oval Callout 14"/>
          <p:cNvSpPr/>
          <p:nvPr/>
        </p:nvSpPr>
        <p:spPr>
          <a:xfrm>
            <a:off x="381000" y="685800"/>
            <a:ext cx="1828800" cy="762000"/>
          </a:xfrm>
          <a:prstGeom prst="wedgeEllipseCallout">
            <a:avLst>
              <a:gd name="adj1" fmla="val 80410"/>
              <a:gd name="adj2" fmla="val 2956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PERs</a:t>
            </a:r>
            <a:endParaRPr lang="en-US" dirty="0"/>
          </a:p>
        </p:txBody>
      </p:sp>
      <p:sp>
        <p:nvSpPr>
          <p:cNvPr id="19" name="Oval Callout 18"/>
          <p:cNvSpPr/>
          <p:nvPr/>
        </p:nvSpPr>
        <p:spPr>
          <a:xfrm>
            <a:off x="7315200" y="4572000"/>
            <a:ext cx="1828800" cy="612648"/>
          </a:xfrm>
          <a:prstGeom prst="wedgeEllipseCallout">
            <a:avLst>
              <a:gd name="adj1" fmla="val -74680"/>
              <a:gd name="adj2" fmla="val -1625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Training Delivery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ECE Teacher Preparation – Recommendations  </a:t>
            </a:r>
            <a:endParaRPr lang="en-US" dirty="0"/>
          </a:p>
        </p:txBody>
      </p:sp>
      <p:sp>
        <p:nvSpPr>
          <p:cNvPr id="3" name="Content Placeholder 2"/>
          <p:cNvSpPr>
            <a:spLocks noGrp="1"/>
          </p:cNvSpPr>
          <p:nvPr>
            <p:ph idx="1"/>
          </p:nvPr>
        </p:nvSpPr>
        <p:spPr>
          <a:xfrm>
            <a:off x="457200" y="1600200"/>
            <a:ext cx="8229600" cy="4876800"/>
          </a:xfrm>
        </p:spPr>
        <p:txBody>
          <a:bodyPr>
            <a:normAutofit fontScale="92500"/>
          </a:bodyPr>
          <a:lstStyle/>
          <a:p>
            <a:r>
              <a:rPr lang="en-US" dirty="0" smtClean="0"/>
              <a:t>Recruitment rules for ECE teachers with diploma in ECE should be mandatory qualification.</a:t>
            </a:r>
          </a:p>
          <a:p>
            <a:r>
              <a:rPr lang="en-US" dirty="0" smtClean="0"/>
              <a:t>Recruitment on the basis of merit.</a:t>
            </a:r>
          </a:p>
          <a:p>
            <a:r>
              <a:rPr lang="en-US" dirty="0" smtClean="0"/>
              <a:t>Induction Training of ECE Teachers in local language and using ECE Curriculum. </a:t>
            </a:r>
          </a:p>
          <a:p>
            <a:r>
              <a:rPr lang="en-US" dirty="0" smtClean="0"/>
              <a:t>Provide all requisite facilities in TTIs  </a:t>
            </a:r>
          </a:p>
          <a:p>
            <a:r>
              <a:rPr lang="en-US" dirty="0" smtClean="0"/>
              <a:t>Quality Assurance of ECE Training by STEDA</a:t>
            </a:r>
          </a:p>
          <a:p>
            <a:r>
              <a:rPr lang="en-US" dirty="0" smtClean="0"/>
              <a:t>Teacher Performance Management by DEO.</a:t>
            </a:r>
          </a:p>
          <a:p>
            <a:r>
              <a:rPr lang="en-US" dirty="0" smtClean="0"/>
              <a:t>CPD on cyclic basis (after every three years).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1143000"/>
          </a:xfrm>
        </p:spPr>
        <p:txBody>
          <a:bodyPr/>
          <a:lstStyle/>
          <a:p>
            <a:r>
              <a:rPr lang="en-US" dirty="0" smtClean="0"/>
              <a:t>Article 25-A</a:t>
            </a:r>
            <a:endParaRPr lang="en-US" dirty="0"/>
          </a:p>
        </p:txBody>
      </p:sp>
      <p:sp>
        <p:nvSpPr>
          <p:cNvPr id="3" name="Content Placeholder 2"/>
          <p:cNvSpPr>
            <a:spLocks noGrp="1"/>
          </p:cNvSpPr>
          <p:nvPr>
            <p:ph idx="1"/>
          </p:nvPr>
        </p:nvSpPr>
        <p:spPr>
          <a:xfrm>
            <a:off x="457200" y="2362200"/>
            <a:ext cx="5638800" cy="3763963"/>
          </a:xfrm>
        </p:spPr>
        <p:txBody>
          <a:bodyPr/>
          <a:lstStyle/>
          <a:p>
            <a:r>
              <a:rPr lang="en-US" dirty="0" smtClean="0"/>
              <a:t>[25A.   Right to education.---The State shall provide free and compulsory education to all children of the age of five to sixteen years in such manner as may be determined by law.]</a:t>
            </a:r>
            <a:endParaRPr lang="en-US" dirty="0"/>
          </a:p>
        </p:txBody>
      </p:sp>
      <p:pic>
        <p:nvPicPr>
          <p:cNvPr id="25602" name="Picture 2" descr="https://encrypted-tbn1.gstatic.com/images?q=tbn:ANd9GcTZS2YUMCTFOiyXJhyWY0t9iKjAPHVhvBLNKb1DicnDxJgAbPFrGg"/>
          <p:cNvPicPr>
            <a:picLocks noChangeAspect="1" noChangeArrowheads="1"/>
          </p:cNvPicPr>
          <p:nvPr/>
        </p:nvPicPr>
        <p:blipFill>
          <a:blip r:embed="rId2"/>
          <a:srcRect/>
          <a:stretch>
            <a:fillRect/>
          </a:stretch>
        </p:blipFill>
        <p:spPr bwMode="auto">
          <a:xfrm>
            <a:off x="6019800" y="2819400"/>
            <a:ext cx="2628900" cy="2667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rmAutofit fontScale="90000"/>
          </a:bodyPr>
          <a:lstStyle/>
          <a:p>
            <a:r>
              <a:rPr lang="en-US" u="sng" dirty="0"/>
              <a:t>T</a:t>
            </a:r>
            <a:r>
              <a:rPr lang="en-US" u="sng" dirty="0" smtClean="0"/>
              <a:t>he Sindh Right of Children to Free and </a:t>
            </a:r>
            <a:br>
              <a:rPr lang="en-US" u="sng" dirty="0" smtClean="0"/>
            </a:br>
            <a:r>
              <a:rPr lang="en-US" u="sng" dirty="0" smtClean="0"/>
              <a:t>Compulsory Education Act, 2013</a:t>
            </a:r>
            <a:endParaRPr lang="en-US" u="sng" dirty="0"/>
          </a:p>
        </p:txBody>
      </p:sp>
      <p:sp>
        <p:nvSpPr>
          <p:cNvPr id="3" name="Content Placeholder 2"/>
          <p:cNvSpPr>
            <a:spLocks noGrp="1"/>
          </p:cNvSpPr>
          <p:nvPr>
            <p:ph idx="1"/>
          </p:nvPr>
        </p:nvSpPr>
        <p:spPr>
          <a:xfrm>
            <a:off x="457200" y="2133600"/>
            <a:ext cx="5410200" cy="4419600"/>
          </a:xfrm>
        </p:spPr>
        <p:txBody>
          <a:bodyPr>
            <a:normAutofit/>
          </a:bodyPr>
          <a:lstStyle/>
          <a:p>
            <a:pPr>
              <a:buNone/>
            </a:pPr>
            <a:r>
              <a:rPr lang="en-US" dirty="0" smtClean="0"/>
              <a:t>3. (1) Every child of the age of five to sixteen years regardless to sex and race shall have a fundamental right to free and compulsory education in a school.</a:t>
            </a:r>
            <a:endParaRPr lang="en-US" sz="2800" dirty="0" smtClean="0"/>
          </a:p>
          <a:p>
            <a:pPr algn="r">
              <a:buNone/>
            </a:pPr>
            <a:r>
              <a:rPr lang="en-US" sz="2400" dirty="0" smtClean="0"/>
              <a:t>p.2</a:t>
            </a:r>
            <a:endParaRPr lang="en-US" sz="2400" dirty="0"/>
          </a:p>
        </p:txBody>
      </p:sp>
      <p:pic>
        <p:nvPicPr>
          <p:cNvPr id="10246" name="Picture 6" descr="https://encrypted-tbn2.gstatic.com/images?q=tbn:ANd9GcTS36NIxNclTDviCE2HXtYfWBgY46FP7illWGlarOhbmXJXDgAs"/>
          <p:cNvPicPr>
            <a:picLocks noChangeAspect="1" noChangeArrowheads="1"/>
          </p:cNvPicPr>
          <p:nvPr/>
        </p:nvPicPr>
        <p:blipFill>
          <a:blip r:embed="rId2"/>
          <a:srcRect/>
          <a:stretch>
            <a:fillRect/>
          </a:stretch>
        </p:blipFill>
        <p:spPr bwMode="auto">
          <a:xfrm>
            <a:off x="6096000" y="2438400"/>
            <a:ext cx="2895598" cy="2819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NEP 2009 on ECE</a:t>
            </a:r>
            <a:endParaRPr lang="en-US" dirty="0"/>
          </a:p>
        </p:txBody>
      </p:sp>
      <p:sp>
        <p:nvSpPr>
          <p:cNvPr id="3" name="Content Placeholder 2"/>
          <p:cNvSpPr>
            <a:spLocks noGrp="1"/>
          </p:cNvSpPr>
          <p:nvPr>
            <p:ph idx="1"/>
          </p:nvPr>
        </p:nvSpPr>
        <p:spPr>
          <a:xfrm>
            <a:off x="457200" y="1219200"/>
            <a:ext cx="8229600" cy="5410200"/>
          </a:xfrm>
        </p:spPr>
        <p:txBody>
          <a:bodyPr>
            <a:normAutofit fontScale="25000" lnSpcReduction="20000"/>
          </a:bodyPr>
          <a:lstStyle/>
          <a:p>
            <a:pPr>
              <a:buNone/>
            </a:pPr>
            <a:r>
              <a:rPr lang="en-US" sz="12000" dirty="0" smtClean="0"/>
              <a:t>NEP2009 on ECE says:</a:t>
            </a:r>
          </a:p>
          <a:p>
            <a:pPr>
              <a:buNone/>
            </a:pPr>
            <a:endParaRPr lang="en-US" sz="12000" dirty="0" smtClean="0"/>
          </a:p>
          <a:p>
            <a:pPr algn="just">
              <a:buNone/>
            </a:pPr>
            <a:r>
              <a:rPr lang="en-US" sz="12000" dirty="0" smtClean="0"/>
              <a:t>    ‘ECE age group shall be recognized as comprising 3 to 5 years’. </a:t>
            </a:r>
          </a:p>
          <a:p>
            <a:pPr algn="just">
              <a:buNone/>
            </a:pPr>
            <a:endParaRPr lang="en-US" sz="12000" dirty="0" smtClean="0"/>
          </a:p>
          <a:p>
            <a:pPr algn="just">
              <a:buNone/>
            </a:pPr>
            <a:r>
              <a:rPr lang="en-US" sz="12000" dirty="0" smtClean="0"/>
              <a:t>“ Historically, however, ECE has not been formally recognized by the public sector in Pakistan. The traditional ‘</a:t>
            </a:r>
            <a:r>
              <a:rPr lang="en-US" sz="12000" dirty="0" err="1" smtClean="0"/>
              <a:t>katchi</a:t>
            </a:r>
            <a:r>
              <a:rPr lang="en-US" sz="12000" dirty="0" smtClean="0"/>
              <a:t>’ class in some public sector schools has predominantly remained a familiarization stage towards formal schooling for un-admitted, young students. A limited part of the Grade I National Curriculum is taught to this group”.</a:t>
            </a:r>
          </a:p>
          <a:p>
            <a:pPr algn="r">
              <a:buNone/>
            </a:pPr>
            <a:r>
              <a:rPr lang="en-US" sz="8000" dirty="0" smtClean="0"/>
              <a:t>p.35</a:t>
            </a:r>
          </a:p>
          <a:p>
            <a:pPr algn="r">
              <a:buNone/>
            </a:pPr>
            <a:endParaRPr lang="en-US" sz="2400" dirty="0" smtClean="0"/>
          </a:p>
          <a:p>
            <a:pPr algn="r">
              <a:buNone/>
            </a:pPr>
            <a:endParaRPr lang="en-US" dirty="0" smtClean="0"/>
          </a:p>
          <a:p>
            <a:pPr>
              <a:buNone/>
            </a:pPr>
            <a:r>
              <a:rPr lang="en-US" dirty="0" smtClean="0"/>
              <a:t>				</a:t>
            </a:r>
            <a:endParaRPr lang="en-US" sz="2600" dirty="0" smtClean="0"/>
          </a:p>
          <a:p>
            <a:pPr algn="r">
              <a:buNone/>
            </a:pPr>
            <a:endParaRPr lang="en-US" sz="2400" dirty="0" smtClean="0"/>
          </a:p>
          <a:p>
            <a:pPr algn="r">
              <a:buNone/>
            </a:pP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a:bodyPr>
          <a:lstStyle/>
          <a:p>
            <a:r>
              <a:rPr lang="en-US" sz="4000" dirty="0" smtClean="0"/>
              <a:t>Sindh Education Sector Plan</a:t>
            </a:r>
            <a:br>
              <a:rPr lang="en-US" sz="4000" dirty="0" smtClean="0"/>
            </a:br>
            <a:r>
              <a:rPr lang="en-US" sz="4000" dirty="0" smtClean="0"/>
              <a:t>(2014-18)</a:t>
            </a:r>
            <a:endParaRPr lang="en-US" sz="4000" dirty="0"/>
          </a:p>
        </p:txBody>
      </p:sp>
      <p:sp>
        <p:nvSpPr>
          <p:cNvPr id="3" name="Content Placeholder 2"/>
          <p:cNvSpPr>
            <a:spLocks noGrp="1"/>
          </p:cNvSpPr>
          <p:nvPr>
            <p:ph idx="1"/>
          </p:nvPr>
        </p:nvSpPr>
        <p:spPr>
          <a:xfrm>
            <a:off x="457200" y="2133600"/>
            <a:ext cx="8229600" cy="3810000"/>
          </a:xfrm>
        </p:spPr>
        <p:txBody>
          <a:bodyPr>
            <a:normAutofit fontScale="92500" lnSpcReduction="20000"/>
          </a:bodyPr>
          <a:lstStyle/>
          <a:p>
            <a:pPr>
              <a:buNone/>
            </a:pPr>
            <a:r>
              <a:rPr lang="en-US" dirty="0" smtClean="0"/>
              <a:t>SESP (Chapter on ECE) says:</a:t>
            </a:r>
          </a:p>
          <a:p>
            <a:pPr>
              <a:buNone/>
            </a:pPr>
            <a:r>
              <a:rPr lang="en-US" dirty="0" smtClean="0"/>
              <a:t>To date, however, the Government of Pakistan has not made concerted efforts to increase access to Early Childhood Education and Development, or towards improving the quality of ECE. The province of Sindh, has not systematically built upon earlier efforts to promote Early Childhood Education (ECE). </a:t>
            </a:r>
          </a:p>
          <a:p>
            <a:pPr algn="r">
              <a:buNone/>
            </a:pPr>
            <a:r>
              <a:rPr lang="en-US" dirty="0" smtClean="0"/>
              <a:t>p-82</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SESP on TED/Deployment</a:t>
            </a:r>
            <a:endParaRPr lang="en-US" dirty="0"/>
          </a:p>
        </p:txBody>
      </p:sp>
      <p:sp>
        <p:nvSpPr>
          <p:cNvPr id="3" name="Content Placeholder 2"/>
          <p:cNvSpPr>
            <a:spLocks noGrp="1"/>
          </p:cNvSpPr>
          <p:nvPr>
            <p:ph idx="1"/>
          </p:nvPr>
        </p:nvSpPr>
        <p:spPr>
          <a:xfrm>
            <a:off x="533400" y="2133600"/>
            <a:ext cx="8229600" cy="3429000"/>
          </a:xfrm>
        </p:spPr>
        <p:txBody>
          <a:bodyPr/>
          <a:lstStyle/>
          <a:p>
            <a:pPr>
              <a:buNone/>
            </a:pPr>
            <a:r>
              <a:rPr lang="en-US" dirty="0" smtClean="0"/>
              <a:t>SESP (ECE Chapter) says:</a:t>
            </a:r>
          </a:p>
          <a:p>
            <a:r>
              <a:rPr lang="en-US" dirty="0" smtClean="0"/>
              <a:t>One of the key issues for ECE in Sindh province is that there is no teacher development and/or deployment strategy, nor an ECE-specific cadre of teachers. </a:t>
            </a:r>
          </a:p>
          <a:p>
            <a:pPr algn="r">
              <a:buNone/>
            </a:pPr>
            <a:r>
              <a:rPr lang="en-US" sz="2800" dirty="0" smtClean="0"/>
              <a:t>p.87</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NEP 2009 on ECE quality</a:t>
            </a:r>
            <a:endParaRPr lang="en-US" dirty="0"/>
          </a:p>
        </p:txBody>
      </p:sp>
      <p:sp>
        <p:nvSpPr>
          <p:cNvPr id="3" name="Content Placeholder 2"/>
          <p:cNvSpPr>
            <a:spLocks noGrp="1"/>
          </p:cNvSpPr>
          <p:nvPr>
            <p:ph idx="1"/>
          </p:nvPr>
        </p:nvSpPr>
        <p:spPr>
          <a:xfrm>
            <a:off x="457200" y="1600200"/>
            <a:ext cx="5486400" cy="4525963"/>
          </a:xfrm>
        </p:spPr>
        <p:txBody>
          <a:bodyPr>
            <a:normAutofit fontScale="92500" lnSpcReduction="10000"/>
          </a:bodyPr>
          <a:lstStyle/>
          <a:p>
            <a:r>
              <a:rPr lang="en-US" dirty="0" smtClean="0"/>
              <a:t>‘Improvements in quality of ECE shall be based on a concept of </a:t>
            </a:r>
            <a:r>
              <a:rPr lang="en-US" u="sng" dirty="0" smtClean="0"/>
              <a:t>holistic development of the child</a:t>
            </a:r>
            <a:r>
              <a:rPr lang="en-US" dirty="0" smtClean="0"/>
              <a:t> that provides a </a:t>
            </a:r>
            <a:r>
              <a:rPr lang="en-US" u="sng" dirty="0" smtClean="0"/>
              <a:t>stimulating</a:t>
            </a:r>
            <a:r>
              <a:rPr lang="en-US" dirty="0" smtClean="0"/>
              <a:t>, </a:t>
            </a:r>
            <a:r>
              <a:rPr lang="en-US" u="sng" dirty="0" smtClean="0"/>
              <a:t>interactive</a:t>
            </a:r>
            <a:r>
              <a:rPr lang="en-US" dirty="0" smtClean="0"/>
              <a:t> </a:t>
            </a:r>
            <a:r>
              <a:rPr lang="en-US" u="sng" dirty="0" smtClean="0"/>
              <a:t>environment</a:t>
            </a:r>
            <a:r>
              <a:rPr lang="en-US" dirty="0" smtClean="0"/>
              <a:t>, </a:t>
            </a:r>
            <a:r>
              <a:rPr lang="en-US" u="sng" dirty="0" smtClean="0"/>
              <a:t>including play</a:t>
            </a:r>
            <a:r>
              <a:rPr lang="en-US" dirty="0" smtClean="0"/>
              <a:t>, rather than a focus on regimes that require </a:t>
            </a:r>
            <a:r>
              <a:rPr lang="en-US" u="sng" dirty="0" smtClean="0"/>
              <a:t>rote learning </a:t>
            </a:r>
            <a:r>
              <a:rPr lang="en-US" dirty="0" smtClean="0"/>
              <a:t>and rigid achievement standards.’ (NEP 2009, p. 35) </a:t>
            </a:r>
            <a:endParaRPr lang="en-US" dirty="0"/>
          </a:p>
        </p:txBody>
      </p:sp>
      <p:pic>
        <p:nvPicPr>
          <p:cNvPr id="4" name="Picture 10" descr="https://encrypted-tbn1.gstatic.com/images?q=tbn:ANd9GcSznVAVFaTJWdfaGloTvQju_PiM39zeeXMTBkoXD_lNIQrgtgvuYw"/>
          <p:cNvPicPr>
            <a:picLocks noChangeAspect="1" noChangeArrowheads="1"/>
          </p:cNvPicPr>
          <p:nvPr/>
        </p:nvPicPr>
        <p:blipFill>
          <a:blip r:embed="rId2"/>
          <a:srcRect/>
          <a:stretch>
            <a:fillRect/>
          </a:stretch>
        </p:blipFill>
        <p:spPr bwMode="auto">
          <a:xfrm>
            <a:off x="6172200" y="2590800"/>
            <a:ext cx="2743200" cy="27432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NEP 2009</a:t>
            </a:r>
            <a:br>
              <a:rPr lang="en-US" sz="3600" dirty="0" smtClean="0"/>
            </a:br>
            <a:r>
              <a:rPr lang="en-US" sz="3600" dirty="0" smtClean="0"/>
              <a:t>Teachers’ quality – Present state of affairs </a:t>
            </a:r>
            <a:endParaRPr lang="en-US" sz="3600" dirty="0"/>
          </a:p>
        </p:txBody>
      </p:sp>
      <p:sp>
        <p:nvSpPr>
          <p:cNvPr id="3" name="Content Placeholder 2"/>
          <p:cNvSpPr>
            <a:spLocks noGrp="1"/>
          </p:cNvSpPr>
          <p:nvPr>
            <p:ph idx="1"/>
          </p:nvPr>
        </p:nvSpPr>
        <p:spPr>
          <a:xfrm>
            <a:off x="457200" y="1600200"/>
            <a:ext cx="8229600" cy="4800600"/>
          </a:xfrm>
        </p:spPr>
        <p:txBody>
          <a:bodyPr>
            <a:normAutofit fontScale="85000" lnSpcReduction="10000"/>
          </a:bodyPr>
          <a:lstStyle/>
          <a:p>
            <a:pPr algn="just"/>
            <a:r>
              <a:rPr lang="en-US" dirty="0" smtClean="0"/>
              <a:t>There is a consensus amongst all stakeholders that the </a:t>
            </a:r>
            <a:r>
              <a:rPr lang="en-US" u="sng" dirty="0" smtClean="0"/>
              <a:t>quality of teachers in the public sector is unsatisfactory</a:t>
            </a:r>
            <a:r>
              <a:rPr lang="en-US" dirty="0" smtClean="0"/>
              <a:t>. Poor quality of teacher in the system in large numbers is owed to the </a:t>
            </a:r>
            <a:r>
              <a:rPr lang="en-US" u="sng" dirty="0" smtClean="0"/>
              <a:t>mutations in governance</a:t>
            </a:r>
            <a:r>
              <a:rPr lang="en-US" dirty="0" smtClean="0"/>
              <a:t>, an </a:t>
            </a:r>
            <a:r>
              <a:rPr lang="en-US" u="sng" dirty="0" smtClean="0"/>
              <a:t>obsolete pre-service training structure</a:t>
            </a:r>
            <a:r>
              <a:rPr lang="en-US" dirty="0" smtClean="0"/>
              <a:t> and a </a:t>
            </a:r>
            <a:r>
              <a:rPr lang="en-US" u="sng" dirty="0" smtClean="0"/>
              <a:t>less than adequate in service training regime</a:t>
            </a:r>
            <a:r>
              <a:rPr lang="en-US" dirty="0" smtClean="0"/>
              <a:t>. </a:t>
            </a:r>
            <a:r>
              <a:rPr lang="en-US" u="sng" dirty="0" smtClean="0"/>
              <a:t>Presence of incompetence </a:t>
            </a:r>
            <a:r>
              <a:rPr lang="en-US" dirty="0" smtClean="0"/>
              <a:t>in such a huge quantity and </a:t>
            </a:r>
            <a:r>
              <a:rPr lang="en-US" u="sng" dirty="0" smtClean="0"/>
              <a:t>permeation of malpractices </a:t>
            </a:r>
            <a:r>
              <a:rPr lang="en-US" dirty="0" smtClean="0"/>
              <a:t>in the profession have eroded the once exalted position enjoyed by teachers under the eastern cultural milieu. </a:t>
            </a:r>
            <a:r>
              <a:rPr lang="en-US" u="sng" dirty="0" smtClean="0"/>
              <a:t>Teaching has become the employment of last resort of most educated young persons; especially males</a:t>
            </a:r>
            <a:r>
              <a:rPr lang="en-US" b="1" u="sng" dirty="0" smtClean="0"/>
              <a:t>.</a:t>
            </a:r>
            <a:endParaRPr lang="en-US" u="sn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SESP on TED </a:t>
            </a:r>
            <a:endParaRPr lang="en-US" dirty="0"/>
          </a:p>
        </p:txBody>
      </p:sp>
      <p:sp>
        <p:nvSpPr>
          <p:cNvPr id="3" name="Content Placeholder 2"/>
          <p:cNvSpPr>
            <a:spLocks noGrp="1"/>
          </p:cNvSpPr>
          <p:nvPr>
            <p:ph idx="1"/>
          </p:nvPr>
        </p:nvSpPr>
        <p:spPr>
          <a:xfrm>
            <a:off x="457200" y="1828800"/>
            <a:ext cx="8229600" cy="4297363"/>
          </a:xfrm>
        </p:spPr>
        <p:txBody>
          <a:bodyPr/>
          <a:lstStyle/>
          <a:p>
            <a:pPr>
              <a:buNone/>
            </a:pPr>
            <a:r>
              <a:rPr lang="en-US" dirty="0" smtClean="0"/>
              <a:t>SESP (Chapter 9 on TED) says:</a:t>
            </a:r>
          </a:p>
          <a:p>
            <a:pPr>
              <a:buNone/>
            </a:pPr>
            <a:r>
              <a:rPr lang="en-US" dirty="0" smtClean="0"/>
              <a:t>	‘</a:t>
            </a:r>
            <a:r>
              <a:rPr lang="en-US" u="sng" dirty="0" smtClean="0"/>
              <a:t>Teacher Education and Development </a:t>
            </a:r>
            <a:r>
              <a:rPr lang="en-US" dirty="0" smtClean="0"/>
              <a:t>(TED) is a critical factor in improving </a:t>
            </a:r>
            <a:r>
              <a:rPr lang="en-US" u="sng" dirty="0" smtClean="0"/>
              <a:t>school effectiveness</a:t>
            </a:r>
            <a:r>
              <a:rPr lang="en-US" dirty="0" smtClean="0"/>
              <a:t> and </a:t>
            </a:r>
            <a:r>
              <a:rPr lang="en-US" u="sng" dirty="0" smtClean="0"/>
              <a:t>student learning outcomes</a:t>
            </a:r>
            <a:r>
              <a:rPr lang="en-US" dirty="0" smtClean="0"/>
              <a:t>’.</a:t>
            </a:r>
          </a:p>
          <a:p>
            <a:pPr algn="r">
              <a:buNone/>
            </a:pPr>
            <a:endParaRPr lang="en-US" sz="2400" dirty="0" smtClean="0"/>
          </a:p>
          <a:p>
            <a:pPr algn="r">
              <a:buNone/>
            </a:pPr>
            <a:r>
              <a:rPr lang="en-US" sz="2400" dirty="0" smtClean="0"/>
              <a:t>p.176</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575</Words>
  <Application>Microsoft Office PowerPoint</Application>
  <PresentationFormat>On-screen Show (4:3)</PresentationFormat>
  <Paragraphs>65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Right to Education &amp; Early Childhood Education and Development; Foundation for Quality Learning – Evidence from South Asia  Presentation: “Teacher Preparation in ECE in Sindh Province”</vt:lpstr>
      <vt:lpstr>Article 25-A</vt:lpstr>
      <vt:lpstr>The Sindh Right of Children to Free and  Compulsory Education Act, 2013</vt:lpstr>
      <vt:lpstr>NEP 2009 on ECE</vt:lpstr>
      <vt:lpstr>Sindh Education Sector Plan (2014-18)</vt:lpstr>
      <vt:lpstr>SESP on TED/Deployment</vt:lpstr>
      <vt:lpstr>NEP 2009 on ECE quality</vt:lpstr>
      <vt:lpstr>NEP 2009 Teachers’ quality – Present state of affairs </vt:lpstr>
      <vt:lpstr>SESP on TED </vt:lpstr>
      <vt:lpstr>ECE Teachers Preparation in Sindh province – opportunities</vt:lpstr>
      <vt:lpstr>ECE Teacher Prep. </vt:lpstr>
      <vt:lpstr>ECE Teacher Preparation – Recommendations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 Preparation in ECE in Sindh province</dc:title>
  <dc:creator>Siddiqui</dc:creator>
  <cp:lastModifiedBy>Siddiqui</cp:lastModifiedBy>
  <cp:revision>82</cp:revision>
  <dcterms:created xsi:type="dcterms:W3CDTF">2014-09-14T12:07:40Z</dcterms:created>
  <dcterms:modified xsi:type="dcterms:W3CDTF">2014-09-16T03:01:10Z</dcterms:modified>
</cp:coreProperties>
</file>